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8" r:id="rId3"/>
    <p:sldId id="259" r:id="rId4"/>
    <p:sldId id="326" r:id="rId5"/>
    <p:sldId id="260" r:id="rId6"/>
    <p:sldId id="261" r:id="rId7"/>
    <p:sldId id="262" r:id="rId8"/>
    <p:sldId id="263" r:id="rId9"/>
    <p:sldId id="319" r:id="rId10"/>
    <p:sldId id="325" r:id="rId11"/>
    <p:sldId id="320" r:id="rId12"/>
    <p:sldId id="264" r:id="rId13"/>
    <p:sldId id="265" r:id="rId14"/>
    <p:sldId id="266" r:id="rId15"/>
    <p:sldId id="267" r:id="rId16"/>
    <p:sldId id="297" r:id="rId17"/>
    <p:sldId id="294" r:id="rId18"/>
    <p:sldId id="271" r:id="rId19"/>
    <p:sldId id="272" r:id="rId20"/>
    <p:sldId id="273" r:id="rId21"/>
    <p:sldId id="291" r:id="rId22"/>
    <p:sldId id="290" r:id="rId23"/>
    <p:sldId id="292" r:id="rId24"/>
    <p:sldId id="321" r:id="rId25"/>
    <p:sldId id="323" r:id="rId26"/>
    <p:sldId id="275" r:id="rId27"/>
    <p:sldId id="276" r:id="rId28"/>
    <p:sldId id="315" r:id="rId29"/>
    <p:sldId id="316" r:id="rId30"/>
    <p:sldId id="317" r:id="rId31"/>
    <p:sldId id="285" r:id="rId32"/>
    <p:sldId id="313" r:id="rId33"/>
    <p:sldId id="314" r:id="rId34"/>
    <p:sldId id="296" r:id="rId35"/>
    <p:sldId id="286" r:id="rId36"/>
    <p:sldId id="287" r:id="rId37"/>
    <p:sldId id="288" r:id="rId38"/>
    <p:sldId id="289" r:id="rId39"/>
    <p:sldId id="284" r:id="rId40"/>
    <p:sldId id="281" r:id="rId41"/>
    <p:sldId id="282" r:id="rId42"/>
    <p:sldId id="327" r:id="rId43"/>
    <p:sldId id="283" r:id="rId44"/>
    <p:sldId id="324" r:id="rId4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7"/>
    </p:embeddedFont>
    <p:embeddedFont>
      <p:font typeface="Corbel Light" panose="020B0303020204020204" pitchFamily="34" charset="0"/>
      <p:regular r:id="rId48"/>
      <p: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Trebuchet MS" panose="020B0603020202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932"/>
    <a:srgbClr val="E76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03" autoAdjust="0"/>
  </p:normalViewPr>
  <p:slideViewPr>
    <p:cSldViewPr snapToGrid="0">
      <p:cViewPr varScale="1">
        <p:scale>
          <a:sx n="78" d="100"/>
          <a:sy n="78" d="100"/>
        </p:scale>
        <p:origin x="117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c5699ac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c5699ac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cbf34284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cbf34284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cbf34284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cbf34284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bf3428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cbf3428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c5d492b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c5d492b2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c09448ee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c09448ee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48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c09448ee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c09448ee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c09448ee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c09448ee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09448ee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09448ee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34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c784433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c784433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09448ee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09448ee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88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09448ee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09448ee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18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09448ee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09448ee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791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c09448ee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c09448ee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c09448ee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c09448ee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c09448ee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c09448ee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30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514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012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01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c5699acb1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c5699acb1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116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c09448ee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c09448ee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242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05ec5e1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05ec5e12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280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c09448ee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c09448ee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c09448ee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c09448ee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c09448ee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c09448ee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997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c09448ee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c09448ee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c5699acb1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c5699acb1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91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c5699acb1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c5699acb1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57c10fa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c57c10fa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c57c10fa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c57c10fa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c5d492b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c5d492b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c5d492b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c5d492b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09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8FAAD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67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8FAAD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628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94722" y="129253"/>
            <a:ext cx="2154555" cy="5224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9B06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300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88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downlo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oracle.com/ar/java/technologies/download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4250894"/>
            <a:ext cx="1980320" cy="59993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135" name="Google Shape;1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300" y="292676"/>
            <a:ext cx="3488425" cy="34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>
            <a:spLocks noGrp="1"/>
          </p:cNvSpPr>
          <p:nvPr>
            <p:ph type="title" idx="4294967295"/>
          </p:nvPr>
        </p:nvSpPr>
        <p:spPr>
          <a:xfrm>
            <a:off x="371200" y="292676"/>
            <a:ext cx="49779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00" dirty="0"/>
              <a:t>Programación II</a:t>
            </a:r>
            <a:br>
              <a:rPr lang="es-419" sz="3000" dirty="0"/>
            </a:br>
            <a:r>
              <a:rPr lang="es-419" sz="3000" dirty="0"/>
              <a:t>Desarrollo en Java </a:t>
            </a:r>
            <a:endParaRPr sz="3000"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371200" y="1911169"/>
            <a:ext cx="7900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Clase </a:t>
            </a:r>
            <a:r>
              <a:rPr lang="es-419" sz="2400" dirty="0" err="1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N°</a:t>
            </a:r>
            <a:r>
              <a:rPr lang="es-419" sz="2400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 1</a:t>
            </a:r>
            <a:endParaRPr sz="2400" dirty="0">
              <a:solidFill>
                <a:srgbClr val="EC79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Introducción a Java</a:t>
            </a:r>
            <a:endParaRPr sz="2400" dirty="0">
              <a:solidFill>
                <a:srgbClr val="EC79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37;p13">
            <a:extLst>
              <a:ext uri="{FF2B5EF4-FFF2-40B4-BE49-F238E27FC236}">
                <a16:creationId xmlns:a16="http://schemas.microsoft.com/office/drawing/2014/main" id="{1444E900-1A0A-6C9E-04F1-C5CA00F7FEA7}"/>
              </a:ext>
            </a:extLst>
          </p:cNvPr>
          <p:cNvSpPr txBox="1"/>
          <p:nvPr/>
        </p:nvSpPr>
        <p:spPr>
          <a:xfrm>
            <a:off x="371200" y="3456495"/>
            <a:ext cx="7900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Profesores Carolina Archuby,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Daniel Díaz y Adrián Aroca.</a:t>
            </a:r>
            <a:endParaRPr sz="18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3305550" y="2016250"/>
            <a:ext cx="58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oogle Shape;94;p14">
            <a:extLst>
              <a:ext uri="{FF2B5EF4-FFF2-40B4-BE49-F238E27FC236}">
                <a16:creationId xmlns:a16="http://schemas.microsoft.com/office/drawing/2014/main" id="{CC208E94-BB6F-E9D7-6A44-BE9421142A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96" y="261787"/>
            <a:ext cx="5350408" cy="461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1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250" y="1485900"/>
            <a:ext cx="7715250" cy="21897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spcBef>
                <a:spcPts val="75"/>
              </a:spcBef>
            </a:pP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código java se compila en un lenguaje intermedio que no es  100% binario, </a:t>
            </a:r>
            <a:r>
              <a:rPr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entremedio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maquina y el </a:t>
            </a:r>
            <a:r>
              <a:rPr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fuente</a:t>
            </a: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525" marR="3810" algn="just">
              <a:spcBef>
                <a:spcPts val="75"/>
              </a:spcBef>
            </a:pPr>
            <a:endParaRPr lang="es-AR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marR="3810" algn="just">
              <a:spcBef>
                <a:spcPts val="75"/>
              </a:spcBef>
            </a:pP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esto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le conoce como </a:t>
            </a:r>
            <a:r>
              <a:rPr sz="28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69645"/>
            <a:chOff x="0" y="0"/>
            <a:chExt cx="12192000" cy="129286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11567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>
                <a:solidFill>
                  <a:srgbClr val="E76137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82440" y="16764"/>
              <a:ext cx="3621023" cy="12755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>
                <a:solidFill>
                  <a:srgbClr val="E76137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1069975"/>
            </a:xfrm>
            <a:custGeom>
              <a:avLst/>
              <a:gdLst/>
              <a:ahLst/>
              <a:cxnLst/>
              <a:rect l="l" t="t" r="r" b="b"/>
              <a:pathLst>
                <a:path w="12192000" h="1069975">
                  <a:moveTo>
                    <a:pt x="12192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12192000" y="10698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81A29"/>
            </a:solidFill>
          </p:spPr>
          <p:txBody>
            <a:bodyPr wrap="square" lIns="0" tIns="0" rIns="0" bIns="0" rtlCol="0"/>
            <a:lstStyle/>
            <a:p>
              <a:endParaRPr sz="1050">
                <a:solidFill>
                  <a:srgbClr val="E76137"/>
                </a:solidFill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3036422" y="490918"/>
            <a:ext cx="3066582" cy="453329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800" b="1" u="sng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Bytecode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53287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800" y="1297459"/>
            <a:ext cx="3815200" cy="373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975" y="0"/>
            <a:ext cx="48160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25" y="0"/>
            <a:ext cx="5699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 idx="4294967295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u="sng" dirty="0">
                <a:solidFill>
                  <a:srgbClr val="EC793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Instalación de las herramientas necesarias</a:t>
            </a:r>
            <a:endParaRPr b="1" u="sng" dirty="0">
              <a:solidFill>
                <a:srgbClr val="EC793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Google Shape;204;p12">
            <a:extLst>
              <a:ext uri="{FF2B5EF4-FFF2-40B4-BE49-F238E27FC236}">
                <a16:creationId xmlns:a16="http://schemas.microsoft.com/office/drawing/2014/main" id="{4E0A955E-849B-5B42-6EE1-1A1FBC655DB9}"/>
              </a:ext>
            </a:extLst>
          </p:cNvPr>
          <p:cNvSpPr txBox="1"/>
          <p:nvPr/>
        </p:nvSpPr>
        <p:spPr>
          <a:xfrm>
            <a:off x="27450" y="1511767"/>
            <a:ext cx="9089100" cy="31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s-419" sz="2000" b="1" i="0" u="none" strike="noStrike" cap="none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Intellij</a:t>
            </a:r>
            <a:r>
              <a:rPr lang="es-419" sz="2000" b="1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IDEA (IDE) : </a:t>
            </a:r>
            <a:r>
              <a:rPr lang="es-419" sz="1800" b="0" i="0" u="sng" strike="noStrike" cap="none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https://www.jetbrains.com/idea/download</a:t>
            </a:r>
            <a:endParaRPr lang="es-419" sz="1800" b="0" i="0" u="sng" strike="noStrike" cap="none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Con dicho link pueden acceder a la versión gratuita (</a:t>
            </a:r>
            <a:r>
              <a:rPr lang="es-ES" sz="18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Comunity</a:t>
            </a:r>
            <a:r>
              <a:rPr lang="es-ES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o a una versión </a:t>
            </a: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ES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s-ES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gratuita de prueba por 30 días de la versión Premium)</a:t>
            </a: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endParaRPr lang="es-419" sz="1800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s-ES" sz="20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JDK 22 :  </a:t>
            </a:r>
            <a:r>
              <a:rPr lang="es-ES" sz="2000" b="0" i="0" u="sng" strike="noStrike" cap="none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</a:t>
            </a:r>
            <a:r>
              <a:rPr lang="es-ES" sz="2000" b="0" i="0" u="sng" strike="noStrike" cap="none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Downloads</a:t>
            </a:r>
            <a:r>
              <a:rPr lang="es-ES" sz="2000" b="0" i="0" u="sng" strike="noStrike" cap="none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Oracle</a:t>
            </a:r>
            <a:endParaRPr lang="es-ES" sz="1600" b="0" i="0" u="none" strike="noStrike" cap="none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saber si se instaló correctamente, ejecutar el comando: java —</a:t>
            </a:r>
            <a:r>
              <a:rPr lang="es-ES" sz="18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version</a:t>
            </a:r>
            <a:r>
              <a:rPr lang="es-ES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 la terminal.</a:t>
            </a:r>
            <a:endParaRPr lang="es-ES" sz="2400" b="0" i="0" u="none" strike="noStrike" cap="none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/>
        </p:nvSpPr>
        <p:spPr>
          <a:xfrm>
            <a:off x="214489" y="137175"/>
            <a:ext cx="885048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i="0" u="sng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Como crear un proyecto</a:t>
            </a:r>
            <a:r>
              <a:rPr lang="es-419" sz="2600" b="0" i="0" u="none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: IntelliJ IDEA </a:t>
            </a:r>
            <a:r>
              <a:rPr lang="es-419" sz="20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(dar </a:t>
            </a:r>
            <a:r>
              <a:rPr lang="es-419" sz="2000" b="0" i="0" u="none" strike="noStrike" cap="none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s-419" sz="2000" b="0" i="0" u="none" strike="noStrike" cap="none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a la presentación)</a:t>
            </a:r>
            <a:endParaRPr sz="2000" b="0" i="0" u="none" strike="noStrike" cap="none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CDD76204-5D25-D7D2-2528-2C96DE86E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0791" y="721920"/>
            <a:ext cx="8182417" cy="4284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418275" y="147169"/>
            <a:ext cx="830745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Variables</a:t>
            </a:r>
            <a:r>
              <a:rPr lang="es-419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lang="es-419" sz="2600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1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¡Buenas noticias!!! 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la declaración de variables y asignación de datos es igual que en lenguaje C:                        </a:t>
            </a:r>
            <a:r>
              <a:rPr lang="es-419" sz="18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tipo_dato</a:t>
            </a:r>
            <a:r>
              <a:rPr lang="es-419" sz="18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8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nombre_variable</a:t>
            </a:r>
            <a:r>
              <a:rPr lang="es-419" sz="18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= dato;</a:t>
            </a:r>
            <a:endParaRPr sz="1800" b="1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18275" y="1593689"/>
            <a:ext cx="85686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¡Más buenas noticias!! </a:t>
            </a:r>
            <a:r>
              <a:rPr lang="es-419" sz="1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Aplican las mismas reglas que en Lenguaje C:</a:t>
            </a:r>
            <a:endParaRPr sz="1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1) Siempre debe comenzar con una letra.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2) Los caracteres subsecuentes pueden ser letras, dígitos, “$”, o “_”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3) Buena práctica: Usar palabras descriptivas y no abreviaciones.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4) Los nombres no deben contener palabras reservadas en Java.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5) Si el nombre contiene más de una palabra, se capitaliza la primer letra de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cada palabra subsecuente. (</a:t>
            </a:r>
            <a:r>
              <a:rPr lang="es-419" sz="16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lowerCamelCase</a:t>
            </a: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697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385407" y="201447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Palabras reservadas en Java</a:t>
            </a:r>
            <a:endParaRPr sz="28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13" y="974800"/>
            <a:ext cx="7618364" cy="39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50" y="152400"/>
            <a:ext cx="75955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-68125" y="1678950"/>
            <a:ext cx="1673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Tipos</a:t>
            </a:r>
            <a:endParaRPr sz="26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endParaRPr sz="26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datos</a:t>
            </a:r>
            <a:endParaRPr sz="26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primitivos</a:t>
            </a:r>
            <a:endParaRPr sz="26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275" y="0"/>
            <a:ext cx="96365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5" y="248700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Datos primitivos: CASTEO</a:t>
            </a:r>
            <a:endParaRPr sz="28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1CE389-9564-F08D-1250-1AD31F8B14E4}"/>
              </a:ext>
            </a:extLst>
          </p:cNvPr>
          <p:cNvSpPr txBox="1"/>
          <p:nvPr/>
        </p:nvSpPr>
        <p:spPr>
          <a:xfrm>
            <a:off x="373025" y="1286055"/>
            <a:ext cx="8118389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la </a:t>
            </a:r>
            <a:r>
              <a:rPr lang="es-ES" sz="18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programación</a:t>
            </a: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hay situaciones donde se necesita cambiar el tipo de dato.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 un tipo de dato diferente al original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59A74-DC11-D873-3CA6-D2B04534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68" y="2322691"/>
            <a:ext cx="4201111" cy="25721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864162" y="402835"/>
            <a:ext cx="741567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Tipos de dato objeto: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CLASES DE ENVOLTORIO O WRAPPER</a:t>
            </a:r>
            <a:endParaRPr sz="28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743110" y="1897729"/>
            <a:ext cx="8308426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AR" sz="2000" b="1" dirty="0">
                <a:solidFill>
                  <a:srgbClr val="FFFF00"/>
                </a:solidFill>
              </a:rPr>
              <a:t>=&gt;</a:t>
            </a:r>
            <a:r>
              <a:rPr lang="es-AR" sz="2000" dirty="0">
                <a:solidFill>
                  <a:srgbClr val="FFFF00"/>
                </a:solidFill>
              </a:rPr>
              <a:t> Java define una clase “</a:t>
            </a:r>
            <a:r>
              <a:rPr lang="es-AR" sz="2000" dirty="0" err="1">
                <a:solidFill>
                  <a:srgbClr val="FFFF00"/>
                </a:solidFill>
              </a:rPr>
              <a:t>wrapper</a:t>
            </a:r>
            <a:r>
              <a:rPr lang="es-AR" sz="2000" dirty="0">
                <a:solidFill>
                  <a:srgbClr val="FFFF00"/>
                </a:solidFill>
              </a:rPr>
              <a:t>” para cada tipo primitivo</a:t>
            </a:r>
            <a:endParaRPr lang="es-AR" sz="2000" dirty="0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12700" algn="just">
              <a:lnSpc>
                <a:spcPct val="100000"/>
              </a:lnSpc>
              <a:tabLst>
                <a:tab pos="469265" algn="l"/>
                <a:tab pos="469900" algn="l"/>
              </a:tabLst>
            </a:pPr>
            <a:r>
              <a:rPr lang="es-ES" sz="2000" dirty="0">
                <a:solidFill>
                  <a:srgbClr val="FFFF00"/>
                </a:solidFill>
              </a:rPr>
              <a:t> </a:t>
            </a:r>
          </a:p>
          <a:p>
            <a:pPr marL="12700" algn="just">
              <a:lnSpc>
                <a:spcPct val="100000"/>
              </a:lnSpc>
              <a:tabLst>
                <a:tab pos="469265" algn="l"/>
                <a:tab pos="469900" algn="l"/>
              </a:tabLst>
            </a:pPr>
            <a:r>
              <a:rPr lang="es-ES" sz="2000" dirty="0">
                <a:solidFill>
                  <a:srgbClr val="FFFF00"/>
                </a:solidFill>
              </a:rPr>
              <a:t>  </a:t>
            </a:r>
            <a:r>
              <a:rPr lang="es-ES" sz="2000" b="1" dirty="0">
                <a:solidFill>
                  <a:srgbClr val="FFFF00"/>
                </a:solidFill>
              </a:rPr>
              <a:t>=&gt;</a:t>
            </a:r>
            <a:r>
              <a:rPr lang="es-ES" sz="2000" dirty="0">
                <a:solidFill>
                  <a:srgbClr val="FFFF00"/>
                </a:solidFill>
              </a:rPr>
              <a:t> Dan mayor funcionalidad para operaciones de comprobaciones y </a:t>
            </a:r>
          </a:p>
          <a:p>
            <a:pPr marL="12700" algn="just">
              <a:lnSpc>
                <a:spcPct val="100000"/>
              </a:lnSpc>
              <a:tabLst>
                <a:tab pos="469265" algn="l"/>
                <a:tab pos="469900" algn="l"/>
              </a:tabLst>
            </a:pPr>
            <a:r>
              <a:rPr lang="es-ES" sz="2000" dirty="0">
                <a:solidFill>
                  <a:srgbClr val="FFFF00"/>
                </a:solidFill>
              </a:rPr>
              <a:t>       conversiones, ya que estas clases otorgan métodos para trabajar</a:t>
            </a:r>
          </a:p>
          <a:p>
            <a:pPr marL="1270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6093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175650" y="214800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Tipos de dato objeto (clases </a:t>
            </a:r>
            <a:r>
              <a:rPr lang="es-ES" sz="2600" b="1" u="sng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Wrapper</a:t>
            </a:r>
            <a:r>
              <a:rPr lang="es-ES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ECA12B-A622-85DA-6A0A-30C80FDD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0" y="1281010"/>
            <a:ext cx="6722874" cy="36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7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726081" y="377294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Ejemplos de clases </a:t>
            </a:r>
            <a:r>
              <a:rPr lang="es-419" sz="2800" b="1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Wrapper</a:t>
            </a:r>
            <a:endParaRPr sz="2800" b="1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425443-E567-A8CA-3306-A3292D2B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05" y="1409516"/>
            <a:ext cx="5381194" cy="33566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49A553-7CF7-CC51-FD6B-99E244DC1525}"/>
              </a:ext>
            </a:extLst>
          </p:cNvPr>
          <p:cNvSpPr txBox="1"/>
          <p:nvPr/>
        </p:nvSpPr>
        <p:spPr>
          <a:xfrm>
            <a:off x="7278129" y="377026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800" b="1" dirty="0">
                <a:solidFill>
                  <a:srgbClr val="FF0000"/>
                </a:solidFill>
              </a:rPr>
              <a:t>CON NEW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1C53C2-FB16-EC95-D65F-B12AF4349576}"/>
              </a:ext>
            </a:extLst>
          </p:cNvPr>
          <p:cNvSpPr txBox="1"/>
          <p:nvPr/>
        </p:nvSpPr>
        <p:spPr>
          <a:xfrm>
            <a:off x="5508973" y="206091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800" b="1" dirty="0">
                <a:solidFill>
                  <a:srgbClr val="FF0000"/>
                </a:solidFill>
              </a:rPr>
              <a:t>SIN  NEW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AC23EC61-DEC1-D044-16BC-0CC939F23BBC}"/>
              </a:ext>
            </a:extLst>
          </p:cNvPr>
          <p:cNvSpPr/>
          <p:nvPr/>
        </p:nvSpPr>
        <p:spPr>
          <a:xfrm>
            <a:off x="4981681" y="1522707"/>
            <a:ext cx="333632" cy="144574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5D12A754-D283-E90E-ECE9-224763952603}"/>
              </a:ext>
            </a:extLst>
          </p:cNvPr>
          <p:cNvSpPr/>
          <p:nvPr/>
        </p:nvSpPr>
        <p:spPr>
          <a:xfrm>
            <a:off x="6810597" y="3232058"/>
            <a:ext cx="333632" cy="144574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6489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058816" y="107747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Algunos métodos de las clases </a:t>
            </a:r>
            <a:r>
              <a:rPr lang="es-419" sz="2800" b="1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Wrapper</a:t>
            </a:r>
            <a:endParaRPr sz="2800" b="1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FB4F36-D764-3906-9788-42DB6EA419EA}"/>
              </a:ext>
            </a:extLst>
          </p:cNvPr>
          <p:cNvSpPr txBox="1"/>
          <p:nvPr/>
        </p:nvSpPr>
        <p:spPr>
          <a:xfrm>
            <a:off x="593124" y="-6847758"/>
            <a:ext cx="83902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Integer.valueOf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AR" b="1" spc="100" dirty="0">
                <a:solidFill>
                  <a:srgbClr val="6896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1234567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 marR="5432425">
              <a:lnSpc>
                <a:spcPct val="100000"/>
              </a:lnSpc>
              <a:spcBef>
                <a:spcPts val="5"/>
              </a:spcBef>
            </a:pP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i.toString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i.intValue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i.longValue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i.floatValue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i.doubleValue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Integer.parseInt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AR" b="1" spc="100" dirty="0">
                <a:solidFill>
                  <a:srgbClr val="568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"2147483647"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912223-4CF5-507E-23AB-5F081B15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" y="1618393"/>
            <a:ext cx="5762627" cy="3417360"/>
          </a:xfrm>
          <a:prstGeom prst="rect">
            <a:avLst/>
          </a:prstGeom>
        </p:spPr>
      </p:pic>
      <p:sp>
        <p:nvSpPr>
          <p:cNvPr id="7" name="Google Shape;245;p31">
            <a:extLst>
              <a:ext uri="{FF2B5EF4-FFF2-40B4-BE49-F238E27FC236}">
                <a16:creationId xmlns:a16="http://schemas.microsoft.com/office/drawing/2014/main" id="{FAC80A37-5C62-7359-CF98-FF507AF2A6D8}"/>
              </a:ext>
            </a:extLst>
          </p:cNvPr>
          <p:cNvSpPr txBox="1"/>
          <p:nvPr/>
        </p:nvSpPr>
        <p:spPr>
          <a:xfrm>
            <a:off x="530342" y="818204"/>
            <a:ext cx="7039674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Las clases de tipo 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Number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Double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Float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y Long) tienen los siguientes métodos:</a:t>
            </a:r>
            <a:endParaRPr sz="20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D48627-E595-6F37-960B-627FEF3ECEC2}"/>
              </a:ext>
            </a:extLst>
          </p:cNvPr>
          <p:cNvSpPr txBox="1"/>
          <p:nvPr/>
        </p:nvSpPr>
        <p:spPr>
          <a:xfrm>
            <a:off x="6697362" y="2665353"/>
            <a:ext cx="20141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600" b="1" dirty="0">
                <a:solidFill>
                  <a:schemeClr val="bg1"/>
                </a:solidFill>
              </a:rPr>
              <a:t>Varios de estos métodos nos sirven para “castear” el tipo de dato</a:t>
            </a:r>
          </a:p>
        </p:txBody>
      </p:sp>
    </p:spTree>
    <p:extLst>
      <p:ext uri="{BB962C8B-B14F-4D97-AF65-F5344CB8AC3E}">
        <p14:creationId xmlns:p14="http://schemas.microsoft.com/office/powerpoint/2010/main" val="73883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058816" y="0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Algunos métodos de las clases </a:t>
            </a:r>
            <a:r>
              <a:rPr lang="es-419" sz="2800" b="1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Wrapper</a:t>
            </a:r>
            <a:endParaRPr sz="2800" b="1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FB4F36-D764-3906-9788-42DB6EA419EA}"/>
              </a:ext>
            </a:extLst>
          </p:cNvPr>
          <p:cNvSpPr txBox="1"/>
          <p:nvPr/>
        </p:nvSpPr>
        <p:spPr>
          <a:xfrm>
            <a:off x="593124" y="-6847758"/>
            <a:ext cx="83902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Integer.valueOf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AR" b="1" spc="100" dirty="0">
                <a:solidFill>
                  <a:srgbClr val="6896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1234567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 marR="5432425">
              <a:lnSpc>
                <a:spcPct val="100000"/>
              </a:lnSpc>
              <a:spcBef>
                <a:spcPts val="5"/>
              </a:spcBef>
            </a:pP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i.toString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i.intValue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i.longValue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i.floatValue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i.doubleValue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spc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8745">
              <a:lnSpc>
                <a:spcPct val="100000"/>
              </a:lnSpc>
            </a:pPr>
            <a:r>
              <a:rPr lang="es-AR" b="1" spc="100" dirty="0" err="1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= </a:t>
            </a:r>
            <a:r>
              <a:rPr lang="es-AR" b="1" spc="100" dirty="0" err="1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Integer.parseInt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AR" b="1" spc="100" dirty="0">
                <a:solidFill>
                  <a:srgbClr val="5685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"2147483647"</a:t>
            </a:r>
            <a:r>
              <a:rPr lang="es-AR" b="1" spc="100" dirty="0">
                <a:solidFill>
                  <a:srgbClr val="A8B6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AR" b="1" spc="100" dirty="0">
                <a:solidFill>
                  <a:srgbClr val="CA77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s-AR" dirty="0"/>
          </a:p>
        </p:txBody>
      </p:sp>
      <p:sp>
        <p:nvSpPr>
          <p:cNvPr id="7" name="Google Shape;245;p31">
            <a:extLst>
              <a:ext uri="{FF2B5EF4-FFF2-40B4-BE49-F238E27FC236}">
                <a16:creationId xmlns:a16="http://schemas.microsoft.com/office/drawing/2014/main" id="{FAC80A37-5C62-7359-CF98-FF507AF2A6D8}"/>
              </a:ext>
            </a:extLst>
          </p:cNvPr>
          <p:cNvSpPr txBox="1"/>
          <p:nvPr/>
        </p:nvSpPr>
        <p:spPr>
          <a:xfrm>
            <a:off x="203524" y="615523"/>
            <a:ext cx="371063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Métodos de la clase 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Character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0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45;p31">
            <a:extLst>
              <a:ext uri="{FF2B5EF4-FFF2-40B4-BE49-F238E27FC236}">
                <a16:creationId xmlns:a16="http://schemas.microsoft.com/office/drawing/2014/main" id="{D3D741BD-FD4A-DBE8-5AFF-1A5CF2CD28CE}"/>
              </a:ext>
            </a:extLst>
          </p:cNvPr>
          <p:cNvSpPr txBox="1"/>
          <p:nvPr/>
        </p:nvSpPr>
        <p:spPr>
          <a:xfrm>
            <a:off x="5229839" y="615523"/>
            <a:ext cx="351318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Métodos de la clase </a:t>
            </a:r>
            <a:r>
              <a:rPr lang="es-419" sz="20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lang="es-419" sz="20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0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4D26EC-2395-9EED-69D3-A025EEDC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4" y="1055326"/>
            <a:ext cx="4504400" cy="40881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D0FA42-9D33-1343-48F6-EFFFD5EBA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60" y="1309213"/>
            <a:ext cx="3651816" cy="34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>
            <a:off x="327617" y="139109"/>
            <a:ext cx="8617586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Tipos de comentarios</a:t>
            </a:r>
            <a:r>
              <a:rPr lang="es-419" sz="3000" b="1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… ¡ Igual que en C !!!</a:t>
            </a:r>
            <a:endParaRPr sz="3000" b="1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327617" y="2369120"/>
            <a:ext cx="326225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s-419" sz="16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* Comentario de varias líneas</a:t>
            </a: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r="27849" b="6699"/>
          <a:stretch/>
        </p:blipFill>
        <p:spPr>
          <a:xfrm>
            <a:off x="3221592" y="864296"/>
            <a:ext cx="5340792" cy="115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79258" y="1008894"/>
            <a:ext cx="3262251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Comentario de línea única</a:t>
            </a:r>
            <a:endParaRPr sz="1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l="5526" t="3660"/>
          <a:stretch/>
        </p:blipFill>
        <p:spPr>
          <a:xfrm>
            <a:off x="558918" y="3021692"/>
            <a:ext cx="2528711" cy="188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82333"/>
            <a:ext cx="4109156" cy="2761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4;p32">
            <a:extLst>
              <a:ext uri="{FF2B5EF4-FFF2-40B4-BE49-F238E27FC236}">
                <a16:creationId xmlns:a16="http://schemas.microsoft.com/office/drawing/2014/main" id="{AF81F483-1749-4717-965A-C93F63AA997A}"/>
              </a:ext>
            </a:extLst>
          </p:cNvPr>
          <p:cNvSpPr txBox="1"/>
          <p:nvPr/>
        </p:nvSpPr>
        <p:spPr>
          <a:xfrm>
            <a:off x="4572000" y="1960969"/>
            <a:ext cx="399038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Comentarios de documentación</a:t>
            </a:r>
            <a:endParaRPr sz="16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/>
        </p:nvSpPr>
        <p:spPr>
          <a:xfrm>
            <a:off x="395649" y="248725"/>
            <a:ext cx="8511283" cy="523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¡Y siguen las buenas noticias!!!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8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b="1" dirty="0">
                <a:solidFill>
                  <a:srgbClr val="E76137"/>
                </a:solidFill>
                <a:latin typeface="Lato"/>
                <a:ea typeface="Lato"/>
                <a:cs typeface="Lato"/>
                <a:sym typeface="Lato"/>
              </a:rPr>
              <a:t>                 ¡Más cosas que son iguales en Java que en Lenguaje C 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2200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22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Operadores aritméticos </a:t>
            </a:r>
            <a:r>
              <a:rPr lang="es-419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(+, -, *, /, %)</a:t>
            </a:r>
          </a:p>
          <a:p>
            <a:r>
              <a:rPr lang="es-ES" sz="2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Operadores de incremento y decremento </a:t>
            </a:r>
            <a:r>
              <a:rPr lang="es-ES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(++, --)</a:t>
            </a:r>
          </a:p>
          <a:p>
            <a:r>
              <a:rPr lang="es-ES" sz="2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Operadores de asignación </a:t>
            </a:r>
            <a:r>
              <a:rPr lang="es-ES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(=, +=, -=, *=, /=, %=) </a:t>
            </a:r>
          </a:p>
          <a:p>
            <a:r>
              <a:rPr lang="es-ES" sz="2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Operadores relacionales </a:t>
            </a:r>
            <a:r>
              <a:rPr lang="es-ES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(==, !=, &gt;, &lt;, &gt;=, &lt;=)</a:t>
            </a:r>
          </a:p>
          <a:p>
            <a:r>
              <a:rPr lang="es-ES" sz="2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Operadores lógicos </a:t>
            </a:r>
            <a:r>
              <a:rPr lang="es-ES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(!, &amp;&amp;, ||)</a:t>
            </a:r>
          </a:p>
          <a:p>
            <a:endParaRPr lang="es-ES" sz="2200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s-419" sz="22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s-419" sz="22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lang="es-419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(y acá ya se escuchan aplausos </a:t>
            </a:r>
          </a:p>
          <a:p>
            <a:r>
              <a:rPr lang="es-419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                            y ovaciones del alumnado !! )</a:t>
            </a:r>
            <a:endParaRPr lang="es-ES" sz="1800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2600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Shape 103">
            <a:extLst>
              <a:ext uri="{FF2B5EF4-FFF2-40B4-BE49-F238E27FC236}">
                <a16:creationId xmlns:a16="http://schemas.microsoft.com/office/drawing/2014/main" id="{306A9855-2B63-8FBE-A73D-D6C50F3080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31" y="3251200"/>
            <a:ext cx="3773869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24" y="108370"/>
            <a:ext cx="689507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Repasemos: 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Operadores</a:t>
            </a:r>
            <a:r>
              <a:rPr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  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Lógicos</a:t>
            </a: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:</a:t>
            </a:r>
            <a:endParaRPr sz="2800" u="sng" dirty="0">
              <a:solidFill>
                <a:srgbClr val="E69138"/>
              </a:solidFill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054" y="1081577"/>
            <a:ext cx="7695128" cy="12535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25241"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1600" b="1" spc="-41" dirty="0">
                <a:solidFill>
                  <a:schemeClr val="bg1"/>
                </a:solidFill>
                <a:latin typeface="+mj-lt"/>
                <a:cs typeface="Trebuchet MS"/>
              </a:rPr>
              <a:t>=&gt; </a:t>
            </a:r>
            <a:r>
              <a:rPr sz="1600" b="1" spc="-41" dirty="0">
                <a:solidFill>
                  <a:schemeClr val="bg1"/>
                </a:solidFill>
                <a:latin typeface="+mj-lt"/>
                <a:cs typeface="Trebuchet MS"/>
              </a:rPr>
              <a:t>Los</a:t>
            </a:r>
            <a:r>
              <a:rPr sz="1600" b="1" spc="-199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60" dirty="0">
                <a:solidFill>
                  <a:schemeClr val="bg1"/>
                </a:solidFill>
                <a:latin typeface="+mj-lt"/>
                <a:cs typeface="Trebuchet MS"/>
              </a:rPr>
              <a:t>operadores</a:t>
            </a:r>
            <a:r>
              <a:rPr sz="1600" b="1" spc="-206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34" dirty="0">
                <a:solidFill>
                  <a:schemeClr val="bg1"/>
                </a:solidFill>
                <a:latin typeface="+mj-lt"/>
                <a:cs typeface="Trebuchet MS"/>
              </a:rPr>
              <a:t>lógicos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5" dirty="0">
                <a:solidFill>
                  <a:schemeClr val="bg1"/>
                </a:solidFill>
                <a:latin typeface="+mj-lt"/>
                <a:cs typeface="Trebuchet MS"/>
              </a:rPr>
              <a:t>permiten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68" dirty="0">
                <a:solidFill>
                  <a:schemeClr val="bg1"/>
                </a:solidFill>
                <a:latin typeface="+mj-lt"/>
                <a:cs typeface="Trebuchet MS"/>
              </a:rPr>
              <a:t>evaluar</a:t>
            </a:r>
            <a:r>
              <a:rPr sz="1600" b="1" spc="-184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1" dirty="0">
                <a:solidFill>
                  <a:schemeClr val="bg1"/>
                </a:solidFill>
                <a:latin typeface="+mj-lt"/>
                <a:cs typeface="Trebuchet MS"/>
              </a:rPr>
              <a:t>expresiones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34" dirty="0">
                <a:solidFill>
                  <a:schemeClr val="bg1"/>
                </a:solidFill>
                <a:latin typeface="+mj-lt"/>
                <a:cs typeface="Trebuchet MS"/>
              </a:rPr>
              <a:t>lógicas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1" dirty="0">
                <a:solidFill>
                  <a:schemeClr val="bg1"/>
                </a:solidFill>
                <a:latin typeface="+mj-lt"/>
                <a:cs typeface="Trebuchet MS"/>
              </a:rPr>
              <a:t>y</a:t>
            </a:r>
            <a:r>
              <a:rPr sz="1600" b="1" spc="-195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68" dirty="0">
                <a:solidFill>
                  <a:schemeClr val="bg1"/>
                </a:solidFill>
                <a:latin typeface="+mj-lt"/>
                <a:cs typeface="Trebuchet MS"/>
              </a:rPr>
              <a:t>trabajan  </a:t>
            </a:r>
            <a:r>
              <a:rPr sz="1600" b="1" spc="-60" dirty="0">
                <a:solidFill>
                  <a:schemeClr val="bg1"/>
                </a:solidFill>
                <a:latin typeface="+mj-lt"/>
                <a:cs typeface="Trebuchet MS"/>
              </a:rPr>
              <a:t>con </a:t>
            </a:r>
            <a:r>
              <a:rPr sz="1600" b="1" spc="-49" dirty="0" err="1">
                <a:solidFill>
                  <a:schemeClr val="bg1"/>
                </a:solidFill>
                <a:latin typeface="+mj-lt"/>
                <a:cs typeface="Trebuchet MS"/>
              </a:rPr>
              <a:t>operandos</a:t>
            </a:r>
            <a:r>
              <a:rPr sz="1600" b="1" spc="-319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45" dirty="0" err="1">
                <a:solidFill>
                  <a:schemeClr val="bg1"/>
                </a:solidFill>
                <a:latin typeface="+mj-lt"/>
                <a:cs typeface="Trebuchet MS"/>
              </a:rPr>
              <a:t>booleanos</a:t>
            </a:r>
            <a:endParaRPr lang="es-AR" sz="1600" b="1" spc="-45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marL="9525" marR="25241">
              <a:spcBef>
                <a:spcPts val="75"/>
              </a:spcBef>
              <a:tabLst>
                <a:tab pos="351949" algn="l"/>
                <a:tab pos="352425" algn="l"/>
              </a:tabLst>
            </a:pPr>
            <a:endParaRPr sz="1600" dirty="0">
              <a:solidFill>
                <a:schemeClr val="bg1"/>
              </a:solidFill>
              <a:latin typeface="+mj-lt"/>
              <a:cs typeface="Trebuchet MS"/>
            </a:endParaRPr>
          </a:p>
          <a:p>
            <a:pPr marL="9525" marR="3810">
              <a:tabLst>
                <a:tab pos="351949" algn="l"/>
                <a:tab pos="352425" algn="l"/>
              </a:tabLst>
            </a:pPr>
            <a:r>
              <a:rPr lang="es-AR" sz="1600" b="1" spc="-71" dirty="0">
                <a:solidFill>
                  <a:schemeClr val="bg1"/>
                </a:solidFill>
                <a:latin typeface="+mj-lt"/>
                <a:cs typeface="Trebuchet MS"/>
              </a:rPr>
              <a:t>=&gt; </a:t>
            </a:r>
            <a:r>
              <a:rPr sz="1600" b="1" spc="-71" dirty="0" err="1">
                <a:solidFill>
                  <a:schemeClr val="bg1"/>
                </a:solidFill>
                <a:latin typeface="+mj-lt"/>
                <a:cs typeface="Trebuchet MS"/>
              </a:rPr>
              <a:t>Realizan</a:t>
            </a:r>
            <a:r>
              <a:rPr sz="1600" b="1" spc="-172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26" dirty="0">
                <a:solidFill>
                  <a:schemeClr val="bg1"/>
                </a:solidFill>
                <a:latin typeface="+mj-lt"/>
                <a:cs typeface="Trebuchet MS"/>
              </a:rPr>
              <a:t>las</a:t>
            </a:r>
            <a:r>
              <a:rPr sz="1600" b="1" spc="-184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64" dirty="0">
                <a:solidFill>
                  <a:schemeClr val="bg1"/>
                </a:solidFill>
                <a:latin typeface="+mj-lt"/>
                <a:cs typeface="Trebuchet MS"/>
              </a:rPr>
              <a:t>operaciones</a:t>
            </a:r>
            <a:r>
              <a:rPr sz="1600" b="1" spc="-180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34" dirty="0">
                <a:solidFill>
                  <a:schemeClr val="bg1"/>
                </a:solidFill>
                <a:latin typeface="+mj-lt"/>
                <a:cs typeface="Trebuchet MS"/>
              </a:rPr>
              <a:t>lógicas</a:t>
            </a:r>
            <a:r>
              <a:rPr sz="1600" b="1" spc="-176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9" dirty="0">
                <a:solidFill>
                  <a:schemeClr val="bg1"/>
                </a:solidFill>
                <a:latin typeface="+mj-lt"/>
                <a:cs typeface="Trebuchet MS"/>
              </a:rPr>
              <a:t>de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5" dirty="0">
                <a:solidFill>
                  <a:schemeClr val="bg1"/>
                </a:solidFill>
                <a:latin typeface="+mj-lt"/>
                <a:cs typeface="Trebuchet MS"/>
              </a:rPr>
              <a:t>conjunción</a:t>
            </a:r>
            <a:r>
              <a:rPr sz="1600" b="1" spc="-172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86" dirty="0">
                <a:solidFill>
                  <a:schemeClr val="bg1"/>
                </a:solidFill>
                <a:latin typeface="+mj-lt"/>
                <a:cs typeface="Trebuchet MS"/>
              </a:rPr>
              <a:t>(AND),</a:t>
            </a:r>
            <a:r>
              <a:rPr sz="1600" b="1" spc="-195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56" dirty="0">
                <a:solidFill>
                  <a:schemeClr val="bg1"/>
                </a:solidFill>
                <a:latin typeface="+mj-lt"/>
                <a:cs typeface="Trebuchet MS"/>
              </a:rPr>
              <a:t>disyunción</a:t>
            </a:r>
            <a:r>
              <a:rPr sz="1600" b="1" spc="-161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64" dirty="0">
                <a:solidFill>
                  <a:schemeClr val="bg1"/>
                </a:solidFill>
                <a:latin typeface="+mj-lt"/>
                <a:cs typeface="Trebuchet MS"/>
              </a:rPr>
              <a:t>(OR)</a:t>
            </a:r>
            <a:r>
              <a:rPr sz="1600" b="1" spc="-191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1" dirty="0">
                <a:solidFill>
                  <a:schemeClr val="bg1"/>
                </a:solidFill>
                <a:latin typeface="+mj-lt"/>
                <a:cs typeface="Trebuchet MS"/>
              </a:rPr>
              <a:t>y  </a:t>
            </a:r>
            <a:r>
              <a:rPr sz="1600" b="1" spc="-56" dirty="0">
                <a:solidFill>
                  <a:schemeClr val="bg1"/>
                </a:solidFill>
                <a:latin typeface="+mj-lt"/>
                <a:cs typeface="Trebuchet MS"/>
              </a:rPr>
              <a:t>negación</a:t>
            </a:r>
            <a:r>
              <a:rPr sz="1600" b="1" spc="-188" dirty="0">
                <a:solidFill>
                  <a:schemeClr val="bg1"/>
                </a:solidFill>
                <a:latin typeface="+mj-lt"/>
                <a:cs typeface="Trebuchet MS"/>
              </a:rPr>
              <a:t> </a:t>
            </a:r>
            <a:r>
              <a:rPr sz="1600" b="1" spc="-71" dirty="0">
                <a:solidFill>
                  <a:schemeClr val="bg1"/>
                </a:solidFill>
                <a:latin typeface="+mj-lt"/>
                <a:cs typeface="Trebuchet MS"/>
              </a:rPr>
              <a:t>(NOT)</a:t>
            </a:r>
            <a:endParaRPr sz="1600" dirty="0">
              <a:solidFill>
                <a:schemeClr val="bg1"/>
              </a:solidFill>
              <a:latin typeface="+mj-lt"/>
              <a:cs typeface="Trebuchet M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741FDE-522A-2D6A-0E5A-2DC62EE7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38" y="2150076"/>
            <a:ext cx="7452193" cy="28850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1092" y="320710"/>
            <a:ext cx="8452022" cy="884697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641985" marR="3810">
              <a:spcBef>
                <a:spcPts val="79"/>
              </a:spcBef>
            </a:pP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Repasemos la t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</a:rPr>
              <a:t>abla</a:t>
            </a:r>
            <a:r>
              <a:rPr sz="2800" spc="-94" dirty="0"/>
              <a:t> </a:t>
            </a:r>
            <a:r>
              <a:rPr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  <a:t>de 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</a:rPr>
              <a:t>verdad</a:t>
            </a:r>
            <a:r>
              <a:rPr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  <a:t> </a:t>
            </a:r>
            <a:b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</a:b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  <a:t>de los 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</a:rPr>
              <a:t>operadores</a:t>
            </a:r>
            <a:r>
              <a:rPr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  <a:t> lógicos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68352"/>
              </p:ext>
            </p:extLst>
          </p:nvPr>
        </p:nvGraphicFramePr>
        <p:xfrm>
          <a:off x="1334453" y="1843658"/>
          <a:ext cx="6760845" cy="2536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3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5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396"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A</a:t>
                      </a:r>
                      <a:endParaRPr sz="2500" dirty="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B</a:t>
                      </a:r>
                      <a:endParaRPr sz="2500" dirty="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And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Or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Not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spc="-25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Xor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2"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true</a:t>
                      </a:r>
                      <a:endParaRPr sz="2500" dirty="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0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97"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spc="-10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 dirty="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 dirty="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1</a:t>
                      </a: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1"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spc="-10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b="1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1</a:t>
                      </a:r>
                    </a:p>
                  </a:txBody>
                  <a:tcPr marL="0" marR="0" marT="3333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87"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b="1" spc="-10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b="1" spc="-10" dirty="0">
                          <a:solidFill>
                            <a:srgbClr val="FFFFFF"/>
                          </a:solidFill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spc="-15" dirty="0">
                          <a:latin typeface="+mj-lt"/>
                          <a:cs typeface="Carlito"/>
                        </a:rPr>
                        <a:t>false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true</a:t>
                      </a:r>
                      <a:endParaRPr sz="2500">
                        <a:latin typeface="+mj-lt"/>
                        <a:cs typeface="Carlito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500" dirty="0">
                          <a:latin typeface="+mj-lt"/>
                          <a:cs typeface="Carlito"/>
                        </a:rPr>
                        <a:t>0</a:t>
                      </a:r>
                    </a:p>
                  </a:txBody>
                  <a:tcPr marL="0" marR="0" marT="338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1220725" y="521200"/>
            <a:ext cx="7900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220725" y="246875"/>
            <a:ext cx="7488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Niveles de los lenguajes de programación </a:t>
            </a:r>
            <a:endParaRPr sz="2600" b="1" u="sng" dirty="0">
              <a:solidFill>
                <a:srgbClr val="EC79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25" y="1328002"/>
            <a:ext cx="6638925" cy="3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774" y="89587"/>
            <a:ext cx="8292387" cy="453810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1320641" marR="3810" indent="-647224">
              <a:spcBef>
                <a:spcPts val="79"/>
              </a:spcBef>
            </a:pP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Repasemos la p</a:t>
            </a:r>
            <a:r>
              <a:rPr sz="2800" u="sng" dirty="0" err="1">
                <a:solidFill>
                  <a:srgbClr val="E69138"/>
                </a:solidFill>
                <a:latin typeface="Lato"/>
                <a:ea typeface="Lato"/>
                <a:cs typeface="Lato"/>
              </a:rPr>
              <a:t>recedencia</a:t>
            </a:r>
            <a:r>
              <a:rPr sz="2800" u="sng" dirty="0">
                <a:solidFill>
                  <a:srgbClr val="E69138"/>
                </a:solidFill>
                <a:latin typeface="Lato"/>
                <a:ea typeface="Lato"/>
                <a:cs typeface="Lato"/>
              </a:rPr>
              <a:t> de los  operadores</a:t>
            </a:r>
          </a:p>
        </p:txBody>
      </p:sp>
      <p:sp>
        <p:nvSpPr>
          <p:cNvPr id="3" name="object 3"/>
          <p:cNvSpPr/>
          <p:nvPr/>
        </p:nvSpPr>
        <p:spPr>
          <a:xfrm>
            <a:off x="902043" y="630195"/>
            <a:ext cx="7154562" cy="4423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5;p14">
            <a:extLst>
              <a:ext uri="{FF2B5EF4-FFF2-40B4-BE49-F238E27FC236}">
                <a16:creationId xmlns:a16="http://schemas.microsoft.com/office/drawing/2014/main" id="{BBEF8144-BC88-96AA-BFC6-F296BFF20A42}"/>
              </a:ext>
            </a:extLst>
          </p:cNvPr>
          <p:cNvSpPr txBox="1"/>
          <p:nvPr/>
        </p:nvSpPr>
        <p:spPr>
          <a:xfrm>
            <a:off x="260626" y="1640008"/>
            <a:ext cx="3871108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Estructura condicional </a:t>
            </a:r>
            <a:r>
              <a:rPr lang="es-419" sz="15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5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else</a:t>
            </a: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Estructura de control switch case.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Bucle repetitivo </a:t>
            </a:r>
            <a:r>
              <a:rPr lang="es-419" sz="15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while</a:t>
            </a: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Bucle repetitivo do-</a:t>
            </a:r>
            <a:r>
              <a:rPr lang="es-419" sz="15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while</a:t>
            </a: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Bucle repetitivo </a:t>
            </a:r>
            <a:r>
              <a:rPr lang="es-419" sz="15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Instrucciones break y continue.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Formato de las funciones (parámetros, </a:t>
            </a: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es-419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cuerpo, </a:t>
            </a:r>
            <a:r>
              <a:rPr lang="es-419" sz="15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</a:t>
            </a:r>
            <a:r>
              <a:rPr lang="es-419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s-419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Alcance de las variables (</a:t>
            </a:r>
            <a:r>
              <a:rPr lang="es-419" sz="15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Scope</a:t>
            </a:r>
            <a:r>
              <a:rPr lang="es-419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).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44;p14">
            <a:extLst>
              <a:ext uri="{FF2B5EF4-FFF2-40B4-BE49-F238E27FC236}">
                <a16:creationId xmlns:a16="http://schemas.microsoft.com/office/drawing/2014/main" id="{965D4169-E2A7-DDD0-B5BA-3A8C15E0421D}"/>
              </a:ext>
            </a:extLst>
          </p:cNvPr>
          <p:cNvSpPr txBox="1"/>
          <p:nvPr/>
        </p:nvSpPr>
        <p:spPr>
          <a:xfrm>
            <a:off x="3736563" y="612935"/>
            <a:ext cx="1275644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0" dirty="0">
                <a:solidFill>
                  <a:srgbClr val="FFFF00"/>
                </a:solidFill>
                <a:latin typeface="Corbel Light" panose="020B0303020204020204" pitchFamily="34" charset="0"/>
                <a:ea typeface="Kigelia Light" panose="020B0303020202020203" pitchFamily="34" charset="0"/>
                <a:cs typeface="Kigelia Light" panose="020B0303020202020203" pitchFamily="34" charset="0"/>
                <a:sym typeface="Lato"/>
              </a:rPr>
              <a:t>]</a:t>
            </a:r>
          </a:p>
        </p:txBody>
      </p:sp>
      <p:sp>
        <p:nvSpPr>
          <p:cNvPr id="6" name="Google Shape;144;p14">
            <a:extLst>
              <a:ext uri="{FF2B5EF4-FFF2-40B4-BE49-F238E27FC236}">
                <a16:creationId xmlns:a16="http://schemas.microsoft.com/office/drawing/2014/main" id="{F300D13D-85EB-34CC-38F0-F791CCB9528A}"/>
              </a:ext>
            </a:extLst>
          </p:cNvPr>
          <p:cNvSpPr txBox="1"/>
          <p:nvPr/>
        </p:nvSpPr>
        <p:spPr>
          <a:xfrm>
            <a:off x="181484" y="202619"/>
            <a:ext cx="7900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Estructuras de control, bucles repetitivos  </a:t>
            </a:r>
            <a:br>
              <a:rPr lang="es-ES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ES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y funciones </a:t>
            </a:r>
          </a:p>
        </p:txBody>
      </p:sp>
      <p:sp>
        <p:nvSpPr>
          <p:cNvPr id="7" name="Google Shape;144;p14">
            <a:extLst>
              <a:ext uri="{FF2B5EF4-FFF2-40B4-BE49-F238E27FC236}">
                <a16:creationId xmlns:a16="http://schemas.microsoft.com/office/drawing/2014/main" id="{496AB124-3EBC-4558-DEE3-5DE463BC5DB8}"/>
              </a:ext>
            </a:extLst>
          </p:cNvPr>
          <p:cNvSpPr txBox="1"/>
          <p:nvPr/>
        </p:nvSpPr>
        <p:spPr>
          <a:xfrm>
            <a:off x="4775201" y="1706900"/>
            <a:ext cx="410817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¡Son como las vimos en lenguaje C !!!</a:t>
            </a:r>
          </a:p>
        </p:txBody>
      </p:sp>
      <p:pic>
        <p:nvPicPr>
          <p:cNvPr id="8" name="Shape 103">
            <a:extLst>
              <a:ext uri="{FF2B5EF4-FFF2-40B4-BE49-F238E27FC236}">
                <a16:creationId xmlns:a16="http://schemas.microsoft.com/office/drawing/2014/main" id="{E07FB106-92D3-D6FC-6F23-DB362A3228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07" y="3887069"/>
            <a:ext cx="4131793" cy="12564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B611BC7-4507-3C8D-E3FB-95FB10992C73}"/>
              </a:ext>
            </a:extLst>
          </p:cNvPr>
          <p:cNvSpPr txBox="1"/>
          <p:nvPr/>
        </p:nvSpPr>
        <p:spPr>
          <a:xfrm>
            <a:off x="4899380" y="3250099"/>
            <a:ext cx="44252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(¡ Acá la alegría del alumnado alcanza su pico máximo y ya se escuchan gritos de júbilo !!!)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934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93" y="229189"/>
            <a:ext cx="74914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</a:pP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OPERADOR  TERNARIO  O CONDICIONAL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2552" y="1188235"/>
            <a:ext cx="7464864" cy="12180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50000"/>
              </a:lnSpc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1800" b="1" spc="-53" dirty="0">
                <a:solidFill>
                  <a:schemeClr val="bg1"/>
                </a:solidFill>
                <a:latin typeface="Trebuchet MS"/>
                <a:cs typeface="Trebuchet MS"/>
              </a:rPr>
              <a:t>=&gt; Es</a:t>
            </a:r>
            <a:r>
              <a:rPr sz="1800" b="1" spc="-191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53" dirty="0">
                <a:solidFill>
                  <a:schemeClr val="bg1"/>
                </a:solidFill>
                <a:latin typeface="Trebuchet MS"/>
                <a:cs typeface="Trebuchet MS"/>
              </a:rPr>
              <a:t>una</a:t>
            </a:r>
            <a:r>
              <a:rPr sz="1800" b="1" spc="-18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64" dirty="0">
                <a:solidFill>
                  <a:schemeClr val="bg1"/>
                </a:solidFill>
                <a:latin typeface="Trebuchet MS"/>
                <a:cs typeface="Trebuchet MS"/>
              </a:rPr>
              <a:t>versión</a:t>
            </a:r>
            <a:r>
              <a:rPr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56" dirty="0">
                <a:solidFill>
                  <a:schemeClr val="bg1"/>
                </a:solidFill>
                <a:latin typeface="Trebuchet MS"/>
                <a:cs typeface="Trebuchet MS"/>
              </a:rPr>
              <a:t>abreviada</a:t>
            </a:r>
            <a:r>
              <a:rPr sz="1800" b="1" spc="-1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79" dirty="0">
                <a:solidFill>
                  <a:schemeClr val="bg1"/>
                </a:solidFill>
                <a:latin typeface="Trebuchet MS"/>
                <a:cs typeface="Trebuchet MS"/>
              </a:rPr>
              <a:t>de</a:t>
            </a:r>
            <a:r>
              <a:rPr sz="1800" b="1" spc="-1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38" dirty="0">
                <a:solidFill>
                  <a:schemeClr val="bg1"/>
                </a:solidFill>
                <a:latin typeface="Trebuchet MS"/>
                <a:cs typeface="Trebuchet MS"/>
              </a:rPr>
              <a:t>la</a:t>
            </a:r>
            <a:r>
              <a:rPr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71" dirty="0">
                <a:solidFill>
                  <a:schemeClr val="bg1"/>
                </a:solidFill>
                <a:latin typeface="Trebuchet MS"/>
                <a:cs typeface="Trebuchet MS"/>
              </a:rPr>
              <a:t>sentencia</a:t>
            </a:r>
            <a:r>
              <a:rPr sz="1800" b="1" spc="-158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90" dirty="0">
                <a:solidFill>
                  <a:schemeClr val="bg1"/>
                </a:solidFill>
                <a:latin typeface="Trebuchet MS"/>
                <a:cs typeface="Trebuchet MS"/>
              </a:rPr>
              <a:t>if-else.</a:t>
            </a:r>
            <a:endParaRPr lang="es-AR" sz="1800" b="1" spc="-9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9525">
              <a:lnSpc>
                <a:spcPct val="150000"/>
              </a:lnSpc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1800" b="1" spc="-90" dirty="0">
                <a:solidFill>
                  <a:schemeClr val="bg1"/>
                </a:solidFill>
                <a:latin typeface="Trebuchet MS"/>
                <a:cs typeface="Trebuchet MS"/>
              </a:rPr>
              <a:t>=&gt; También puede usarse en C y otros lenguajes.</a:t>
            </a:r>
            <a:endParaRPr sz="18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9525">
              <a:lnSpc>
                <a:spcPct val="150000"/>
              </a:lnSpc>
              <a:tabLst>
                <a:tab pos="351949" algn="l"/>
                <a:tab pos="352425" algn="l"/>
              </a:tabLst>
            </a:pPr>
            <a:r>
              <a:rPr lang="es-AR" sz="1800" b="1" spc="-101" dirty="0">
                <a:solidFill>
                  <a:schemeClr val="bg1"/>
                </a:solidFill>
                <a:latin typeface="Trebuchet MS"/>
                <a:cs typeface="Trebuchet MS"/>
              </a:rPr>
              <a:t>=&gt; </a:t>
            </a:r>
            <a:r>
              <a:rPr sz="1800" b="1" spc="-101" dirty="0">
                <a:solidFill>
                  <a:schemeClr val="bg1"/>
                </a:solidFill>
                <a:latin typeface="Trebuchet MS"/>
                <a:cs typeface="Trebuchet MS"/>
              </a:rPr>
              <a:t>Tiene</a:t>
            </a:r>
            <a:r>
              <a:rPr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71" dirty="0" err="1">
                <a:solidFill>
                  <a:schemeClr val="bg1"/>
                </a:solidFill>
                <a:latin typeface="Trebuchet MS"/>
                <a:cs typeface="Trebuchet MS"/>
              </a:rPr>
              <a:t>tres</a:t>
            </a:r>
            <a:r>
              <a:rPr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49" dirty="0" err="1">
                <a:solidFill>
                  <a:schemeClr val="bg1"/>
                </a:solidFill>
                <a:latin typeface="Trebuchet MS"/>
                <a:cs typeface="Trebuchet MS"/>
              </a:rPr>
              <a:t>operandos</a:t>
            </a:r>
            <a:r>
              <a:rPr lang="es-AR" sz="1800" b="1" spc="-203" dirty="0">
                <a:solidFill>
                  <a:schemeClr val="bg1"/>
                </a:solidFill>
                <a:latin typeface="Trebuchet MS"/>
                <a:cs typeface="Trebuchet MS"/>
              </a:rPr>
              <a:t>. De</a:t>
            </a:r>
            <a:r>
              <a:rPr sz="1800" b="1" spc="-1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56" dirty="0">
                <a:solidFill>
                  <a:schemeClr val="bg1"/>
                </a:solidFill>
                <a:latin typeface="Trebuchet MS"/>
                <a:cs typeface="Trebuchet MS"/>
              </a:rPr>
              <a:t>ahí</a:t>
            </a:r>
            <a:r>
              <a:rPr sz="1800" b="1" spc="-1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83" dirty="0">
                <a:solidFill>
                  <a:schemeClr val="bg1"/>
                </a:solidFill>
                <a:latin typeface="Trebuchet MS"/>
                <a:cs typeface="Trebuchet MS"/>
              </a:rPr>
              <a:t>el</a:t>
            </a:r>
            <a:r>
              <a:rPr sz="1800" b="1" spc="-191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64" dirty="0">
                <a:solidFill>
                  <a:schemeClr val="bg1"/>
                </a:solidFill>
                <a:latin typeface="Trebuchet MS"/>
                <a:cs typeface="Trebuchet MS"/>
              </a:rPr>
              <a:t>nombre</a:t>
            </a:r>
            <a:r>
              <a:rPr sz="1800" b="1" spc="-1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1800" b="1" spc="-83" dirty="0">
                <a:solidFill>
                  <a:schemeClr val="bg1"/>
                </a:solidFill>
                <a:latin typeface="Trebuchet MS"/>
                <a:cs typeface="Trebuchet MS"/>
              </a:rPr>
              <a:t>ternario:</a:t>
            </a:r>
            <a:endParaRPr sz="1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04" y="3732082"/>
            <a:ext cx="8405357" cy="8892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lnSpc>
                <a:spcPct val="150000"/>
              </a:lnSpc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2000" b="1" spc="-4" dirty="0">
                <a:solidFill>
                  <a:srgbClr val="FFFF00"/>
                </a:solidFill>
                <a:latin typeface="Trebuchet MS"/>
                <a:cs typeface="Trebuchet MS"/>
              </a:rPr>
              <a:t>* </a:t>
            </a:r>
            <a:r>
              <a:rPr sz="2000" b="1" spc="-4" dirty="0">
                <a:solidFill>
                  <a:srgbClr val="FFFF00"/>
                </a:solidFill>
                <a:latin typeface="Trebuchet MS"/>
                <a:cs typeface="Trebuchet MS"/>
              </a:rPr>
              <a:t>Si</a:t>
            </a:r>
            <a:r>
              <a:rPr sz="2000" b="1" spc="-18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41" dirty="0">
                <a:solidFill>
                  <a:srgbClr val="FFFF00"/>
                </a:solidFill>
                <a:latin typeface="Trebuchet MS"/>
                <a:cs typeface="Trebuchet MS"/>
              </a:rPr>
              <a:t>la</a:t>
            </a:r>
            <a:r>
              <a:rPr sz="2000" b="1" spc="-18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FFFF00"/>
                </a:solidFill>
                <a:latin typeface="Trebuchet MS"/>
                <a:cs typeface="Trebuchet MS"/>
              </a:rPr>
              <a:t>condición</a:t>
            </a:r>
            <a:r>
              <a:rPr sz="2000" b="1" spc="-18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64" dirty="0">
                <a:solidFill>
                  <a:srgbClr val="FFFF00"/>
                </a:solidFill>
                <a:latin typeface="Trebuchet MS"/>
                <a:cs typeface="Trebuchet MS"/>
              </a:rPr>
              <a:t>se</a:t>
            </a:r>
            <a:r>
              <a:rPr sz="2000" b="1" spc="-18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68" dirty="0">
                <a:solidFill>
                  <a:srgbClr val="FFFF00"/>
                </a:solidFill>
                <a:latin typeface="Trebuchet MS"/>
                <a:cs typeface="Trebuchet MS"/>
              </a:rPr>
              <a:t>cumple</a:t>
            </a:r>
            <a:r>
              <a:rPr sz="2000" b="1" spc="-18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79" dirty="0" err="1">
                <a:solidFill>
                  <a:srgbClr val="FFFF00"/>
                </a:solidFill>
                <a:latin typeface="Trebuchet MS"/>
                <a:cs typeface="Trebuchet MS"/>
              </a:rPr>
              <a:t>devuelve</a:t>
            </a:r>
            <a:r>
              <a:rPr sz="2000" b="1" spc="-199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lang="es-AR" sz="2000" b="1" spc="-83" dirty="0">
                <a:solidFill>
                  <a:srgbClr val="FFFF00"/>
                </a:solidFill>
                <a:latin typeface="Trebuchet MS"/>
                <a:cs typeface="Trebuchet MS"/>
              </a:rPr>
              <a:t>el</a:t>
            </a:r>
            <a:r>
              <a:rPr lang="es-AR" sz="2000" b="1" spc="-188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lang="es-AR" sz="2000" b="1" spc="-75" dirty="0">
                <a:solidFill>
                  <a:srgbClr val="FFFF00"/>
                </a:solidFill>
                <a:latin typeface="Trebuchet MS"/>
                <a:cs typeface="Trebuchet MS"/>
              </a:rPr>
              <a:t>primer</a:t>
            </a:r>
            <a:r>
              <a:rPr lang="es-AR" sz="2000" b="1" spc="-191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53" dirty="0">
                <a:solidFill>
                  <a:srgbClr val="FFFF00"/>
                </a:solidFill>
                <a:latin typeface="Trebuchet MS"/>
                <a:cs typeface="Trebuchet MS"/>
              </a:rPr>
              <a:t>valor</a:t>
            </a:r>
            <a:r>
              <a:rPr sz="2000" b="1" spc="-191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endParaRPr lang="es-AR" sz="2000" b="1" spc="-191" dirty="0">
              <a:solidFill>
                <a:srgbClr val="FFFF00"/>
              </a:solidFill>
              <a:latin typeface="Trebuchet MS"/>
              <a:cs typeface="Trebuchet MS"/>
            </a:endParaRPr>
          </a:p>
          <a:p>
            <a:pPr marL="9525" marR="3810" algn="ctr">
              <a:lnSpc>
                <a:spcPct val="150000"/>
              </a:lnSpc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2000" b="1" spc="-191" dirty="0">
                <a:solidFill>
                  <a:srgbClr val="FFFF00"/>
                </a:solidFill>
                <a:latin typeface="Trebuchet MS"/>
                <a:cs typeface="Trebuchet MS"/>
              </a:rPr>
              <a:t>*  E</a:t>
            </a:r>
            <a:r>
              <a:rPr sz="2000" b="1" spc="-90" dirty="0">
                <a:solidFill>
                  <a:srgbClr val="FFFF00"/>
                </a:solidFill>
                <a:latin typeface="Trebuchet MS"/>
                <a:cs typeface="Trebuchet MS"/>
              </a:rPr>
              <a:t>n</a:t>
            </a:r>
            <a:r>
              <a:rPr sz="2000" b="1" spc="-18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41" dirty="0">
                <a:solidFill>
                  <a:srgbClr val="FFFF00"/>
                </a:solidFill>
                <a:latin typeface="Trebuchet MS"/>
                <a:cs typeface="Trebuchet MS"/>
              </a:rPr>
              <a:t>caso</a:t>
            </a:r>
            <a:r>
              <a:rPr sz="2000" b="1" spc="-18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75" dirty="0">
                <a:solidFill>
                  <a:srgbClr val="FFFF00"/>
                </a:solidFill>
                <a:latin typeface="Trebuchet MS"/>
                <a:cs typeface="Trebuchet MS"/>
              </a:rPr>
              <a:t>contrario,</a:t>
            </a:r>
            <a:r>
              <a:rPr sz="2000" b="1" spc="-18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000" b="1" spc="-83" dirty="0">
                <a:solidFill>
                  <a:srgbClr val="FFFF00"/>
                </a:solidFill>
                <a:latin typeface="Trebuchet MS"/>
                <a:cs typeface="Trebuchet MS"/>
              </a:rPr>
              <a:t>el  </a:t>
            </a:r>
            <a:r>
              <a:rPr sz="2000" b="1" spc="-56" dirty="0" err="1">
                <a:solidFill>
                  <a:srgbClr val="FFFF00"/>
                </a:solidFill>
                <a:latin typeface="Trebuchet MS"/>
                <a:cs typeface="Trebuchet MS"/>
              </a:rPr>
              <a:t>segundo</a:t>
            </a:r>
            <a:r>
              <a:rPr sz="2000" b="1" spc="-56" dirty="0">
                <a:solidFill>
                  <a:srgbClr val="FFFF00"/>
                </a:solidFill>
                <a:latin typeface="Trebuchet MS"/>
                <a:cs typeface="Trebuchet MS"/>
              </a:rPr>
              <a:t>.</a:t>
            </a:r>
            <a:endParaRPr lang="es-AR" sz="2000" b="1" spc="-56" dirty="0">
              <a:solidFill>
                <a:srgbClr val="FFFF00"/>
              </a:solidFill>
              <a:latin typeface="Trebuchet MS"/>
              <a:cs typeface="Trebuchet M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F72D90B-7745-0D8B-30C4-90D37504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51" y="2661364"/>
            <a:ext cx="4894065" cy="8156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293" y="229189"/>
            <a:ext cx="749141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</a:pPr>
            <a:r>
              <a:rPr lang="es-AR" sz="2800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Arial"/>
              </a:rPr>
              <a:t>OPERADOR  TERNARIO  O CONDICIONAL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778" y="1356012"/>
            <a:ext cx="8405357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2000" b="1" spc="-4" dirty="0">
                <a:solidFill>
                  <a:schemeClr val="bg1"/>
                </a:solidFill>
                <a:latin typeface="Trebuchet MS"/>
                <a:cs typeface="Trebuchet MS"/>
              </a:rPr>
              <a:t>Por ejemplo:</a:t>
            </a:r>
            <a:endParaRPr lang="es-AR" sz="2000" b="1" spc="-56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76FE4BD-4CEF-7405-32CF-6E85CBFD3276}"/>
              </a:ext>
            </a:extLst>
          </p:cNvPr>
          <p:cNvSpPr txBox="1"/>
          <p:nvPr/>
        </p:nvSpPr>
        <p:spPr>
          <a:xfrm>
            <a:off x="597417" y="4129888"/>
            <a:ext cx="794916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  <a:tabLst>
                <a:tab pos="351949" algn="l"/>
                <a:tab pos="352425" algn="l"/>
              </a:tabLst>
            </a:pPr>
            <a:r>
              <a:rPr lang="es-AR" sz="1800" b="1" spc="-4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s-ES" sz="1800" b="1" spc="-41" dirty="0">
                <a:solidFill>
                  <a:schemeClr val="bg1"/>
                </a:solidFill>
                <a:latin typeface="Trebuchet MS"/>
                <a:cs typeface="Trebuchet MS"/>
              </a:rPr>
              <a:t>signaría</a:t>
            </a:r>
            <a:r>
              <a:rPr lang="es-ES"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34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s-ES"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38" dirty="0">
                <a:solidFill>
                  <a:schemeClr val="bg1"/>
                </a:solidFill>
                <a:latin typeface="Trebuchet MS"/>
                <a:cs typeface="Trebuchet MS"/>
              </a:rPr>
              <a:t>la</a:t>
            </a:r>
            <a:r>
              <a:rPr lang="es-ES"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60" dirty="0">
                <a:solidFill>
                  <a:schemeClr val="bg1"/>
                </a:solidFill>
                <a:latin typeface="Trebuchet MS"/>
                <a:cs typeface="Trebuchet MS"/>
              </a:rPr>
              <a:t>variable</a:t>
            </a:r>
            <a:r>
              <a:rPr lang="es-ES" sz="1800" b="1" spc="-199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124" dirty="0">
                <a:solidFill>
                  <a:schemeClr val="bg1"/>
                </a:solidFill>
                <a:latin typeface="Trebuchet MS"/>
                <a:cs typeface="Trebuchet MS"/>
              </a:rPr>
              <a:t>‘a’</a:t>
            </a:r>
            <a:r>
              <a:rPr lang="es-ES"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60" dirty="0">
                <a:solidFill>
                  <a:schemeClr val="bg1"/>
                </a:solidFill>
                <a:latin typeface="Trebuchet MS"/>
                <a:cs typeface="Trebuchet MS"/>
              </a:rPr>
              <a:t>un</a:t>
            </a:r>
            <a:r>
              <a:rPr lang="es-ES" sz="1800" b="1" spc="-18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s-ES" sz="1800" b="1" spc="-150" dirty="0">
                <a:solidFill>
                  <a:schemeClr val="bg1"/>
                </a:solidFill>
                <a:latin typeface="Trebuchet MS"/>
                <a:cs typeface="Trebuchet MS"/>
              </a:rPr>
              <a:t>2:</a:t>
            </a:r>
            <a:endParaRPr lang="es-ES" sz="1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0581D54-EBB3-2FA7-4CD3-A839F348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16" y="2033099"/>
            <a:ext cx="3366537" cy="16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9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4" y="248700"/>
            <a:ext cx="8138797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 u="sng" dirty="0">
                <a:solidFill>
                  <a:srgbClr val="E76137"/>
                </a:solidFill>
              </a:rPr>
              <a:t>Repasemos…Variables – Clasificación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rgbClr val="E76137"/>
                </a:solidFill>
              </a:rPr>
              <a:t>(alcance o </a:t>
            </a:r>
            <a:r>
              <a:rPr lang="es-AR" sz="3200" dirty="0" err="1">
                <a:solidFill>
                  <a:srgbClr val="E76137"/>
                </a:solidFill>
              </a:rPr>
              <a:t>scope</a:t>
            </a:r>
            <a:r>
              <a:rPr lang="es-AR" sz="3200" dirty="0">
                <a:solidFill>
                  <a:srgbClr val="E76137"/>
                </a:solidFill>
              </a:rPr>
              <a:t> de las variables)</a:t>
            </a:r>
            <a:endParaRPr sz="3200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A0527054-9138-FA54-52B0-CBEB5643EDAF}"/>
              </a:ext>
            </a:extLst>
          </p:cNvPr>
          <p:cNvSpPr txBox="1"/>
          <p:nvPr/>
        </p:nvSpPr>
        <p:spPr>
          <a:xfrm>
            <a:off x="468981" y="1833117"/>
            <a:ext cx="65112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AR" sz="2800" dirty="0">
                <a:solidFill>
                  <a:srgbClr val="FFFF00"/>
                </a:solidFill>
              </a:rPr>
              <a:t>* De instancia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AR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AR" sz="28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De clase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AR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AR" sz="28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Parámetros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AR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AR" sz="28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 Locales</a:t>
            </a:r>
            <a:endParaRPr sz="28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4594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5" y="248700"/>
            <a:ext cx="651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E76137"/>
                </a:solidFill>
              </a:rPr>
              <a:t>Variables de instancia</a:t>
            </a:r>
            <a:endParaRPr sz="2600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A0527054-9138-FA54-52B0-CBEB5643EDAF}"/>
              </a:ext>
            </a:extLst>
          </p:cNvPr>
          <p:cNvSpPr txBox="1"/>
          <p:nvPr/>
        </p:nvSpPr>
        <p:spPr>
          <a:xfrm>
            <a:off x="234490" y="1088051"/>
            <a:ext cx="86750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s-AR" sz="2400" dirty="0">
                <a:solidFill>
                  <a:srgbClr val="FFFF00"/>
                </a:solidFill>
              </a:rPr>
              <a:t>L</a:t>
            </a:r>
            <a:r>
              <a:rPr lang="es-ES" sz="2400" dirty="0">
                <a:solidFill>
                  <a:srgbClr val="FFFF00"/>
                </a:solidFill>
              </a:rPr>
              <a:t>os valores que pueden tomar son únicos para cada instancia.</a:t>
            </a:r>
            <a:endParaRPr sz="24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510C30-74E9-F531-D72B-1C83265C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19" y="2041526"/>
            <a:ext cx="700185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50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5" y="248700"/>
            <a:ext cx="651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E76137"/>
                </a:solidFill>
              </a:rPr>
              <a:t>Variables de clase</a:t>
            </a:r>
            <a:endParaRPr sz="2600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A0527054-9138-FA54-52B0-CBEB5643EDAF}"/>
              </a:ext>
            </a:extLst>
          </p:cNvPr>
          <p:cNvSpPr txBox="1"/>
          <p:nvPr/>
        </p:nvSpPr>
        <p:spPr>
          <a:xfrm>
            <a:off x="234490" y="1088051"/>
            <a:ext cx="867501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rgbClr val="FFFF00"/>
                </a:solidFill>
              </a:rPr>
              <a:t>Se declaran con el modificador </a:t>
            </a:r>
            <a:r>
              <a:rPr lang="es-ES" sz="2400" dirty="0" err="1">
                <a:solidFill>
                  <a:srgbClr val="FFFF00"/>
                </a:solidFill>
              </a:rPr>
              <a:t>static</a:t>
            </a:r>
            <a:r>
              <a:rPr lang="es-ES" sz="2400" dirty="0">
                <a:solidFill>
                  <a:srgbClr val="FFFF00"/>
                </a:solidFill>
              </a:rPr>
              <a:t> para indicarle al compilador que hay exactamente una copia de la variable, y es compartida por todas las instancias.</a:t>
            </a:r>
            <a:endParaRPr sz="24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19973-F545-2DD6-E65C-F8BCF2F7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43" y="2661902"/>
            <a:ext cx="4284982" cy="19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01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5" y="248700"/>
            <a:ext cx="651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E76137"/>
                </a:solidFill>
              </a:rPr>
              <a:t>Variables locales</a:t>
            </a:r>
            <a:endParaRPr sz="2600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A0527054-9138-FA54-52B0-CBEB5643EDAF}"/>
              </a:ext>
            </a:extLst>
          </p:cNvPr>
          <p:cNvSpPr txBox="1"/>
          <p:nvPr/>
        </p:nvSpPr>
        <p:spPr>
          <a:xfrm>
            <a:off x="234490" y="1088051"/>
            <a:ext cx="867501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rgbClr val="FFFF00"/>
                </a:solidFill>
              </a:rPr>
              <a:t>La determinación viene desde la ubicación en donde la variable fue creada, es decir, local al método.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rgbClr val="FFFF00"/>
                </a:solidFill>
              </a:rPr>
              <a:t>Sólo es visible al método donde fue declarada y no puede ser accedida desde el resto de las clases.</a:t>
            </a:r>
            <a:endParaRPr sz="20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242C5F-2494-9F20-1A12-86902D2B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01" y="2750015"/>
            <a:ext cx="4687432" cy="22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73025" y="248700"/>
            <a:ext cx="6511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rgbClr val="E76137"/>
                </a:solidFill>
              </a:rPr>
              <a:t>Variables parámetros:</a:t>
            </a:r>
            <a:endParaRPr sz="2600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39;p30">
            <a:extLst>
              <a:ext uri="{FF2B5EF4-FFF2-40B4-BE49-F238E27FC236}">
                <a16:creationId xmlns:a16="http://schemas.microsoft.com/office/drawing/2014/main" id="{A0527054-9138-FA54-52B0-CBEB5643EDAF}"/>
              </a:ext>
            </a:extLst>
          </p:cNvPr>
          <p:cNvSpPr txBox="1"/>
          <p:nvPr/>
        </p:nvSpPr>
        <p:spPr>
          <a:xfrm>
            <a:off x="234490" y="1088051"/>
            <a:ext cx="867501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s-ES" sz="2400" dirty="0">
              <a:solidFill>
                <a:srgbClr val="FFFF00"/>
              </a:solidFill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solidFill>
                  <a:srgbClr val="FFFF00"/>
                </a:solidFill>
              </a:rPr>
              <a:t>Son las que se pasan entre métodos.</a:t>
            </a:r>
            <a:endParaRPr sz="2400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CED4AE-F3D6-129E-C1F8-8AD00B676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2407394"/>
            <a:ext cx="5143768" cy="20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5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203500" y="56525"/>
            <a:ext cx="651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Alcance / </a:t>
            </a:r>
            <a:r>
              <a:rPr lang="es-419" sz="2800" b="1" u="sng" dirty="0" err="1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Scope</a:t>
            </a:r>
            <a:r>
              <a:rPr lang="es-419" sz="28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 de las variables</a:t>
            </a:r>
            <a:endParaRPr sz="2800" b="1" u="sng" dirty="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45" y="564444"/>
            <a:ext cx="7676444" cy="4579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40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1220725" y="521200"/>
            <a:ext cx="7900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337958" y="1365058"/>
            <a:ext cx="74889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Java es un lenguaje de programación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de ALTO NIVEL</a:t>
            </a:r>
            <a:endParaRPr sz="2600" b="1" dirty="0">
              <a:solidFill>
                <a:srgbClr val="EC79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oogle Shape;101;p15">
            <a:extLst>
              <a:ext uri="{FF2B5EF4-FFF2-40B4-BE49-F238E27FC236}">
                <a16:creationId xmlns:a16="http://schemas.microsoft.com/office/drawing/2014/main" id="{ABB0A747-7224-6D39-52B4-155A0D2774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4" y="2571750"/>
            <a:ext cx="8382014" cy="205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01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/>
        </p:nvSpPr>
        <p:spPr>
          <a:xfrm>
            <a:off x="417600" y="169365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u="sng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ENTRADA DE DATOS: CLASE SCANNER</a:t>
            </a:r>
          </a:p>
        </p:txBody>
      </p:sp>
      <p:sp>
        <p:nvSpPr>
          <p:cNvPr id="299" name="Google Shape;299;p38"/>
          <p:cNvSpPr txBox="1"/>
          <p:nvPr/>
        </p:nvSpPr>
        <p:spPr>
          <a:xfrm>
            <a:off x="417600" y="816887"/>
            <a:ext cx="83088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La clase Scanner en Java es una 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clase proporcionada por el paquete </a:t>
            </a:r>
            <a:r>
              <a:rPr lang="es-419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java.util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 que permite leer datos de diferentes orígenes de entrada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como la consola, archivos, redes, etc.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580743" y="2281261"/>
            <a:ext cx="826922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utilizar la clase Scanner, primero debes importarla:  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419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</a:t>
            </a:r>
            <a:r>
              <a:rPr lang="es-419" sz="1800" b="1" dirty="0" err="1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import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s-419" sz="1800" b="1" dirty="0" err="1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java.util.Scanner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Luego, puedes crear una instancia de la clase Scanner: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</a:t>
            </a:r>
            <a:r>
              <a:rPr lang="es-419" sz="1800" b="1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Scanner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scanner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s-419" sz="1800" b="1" dirty="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new Scanner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(System.in);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Una vez creado el objeto Scanner, puedes utilizar sus métodos para leer diferentes tipos de datos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1123286" y="4054912"/>
            <a:ext cx="66886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417600" y="2281261"/>
            <a:ext cx="8308800" cy="2710869"/>
          </a:xfrm>
          <a:prstGeom prst="flowChartAlternateProcess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/>
        </p:nvSpPr>
        <p:spPr>
          <a:xfrm>
            <a:off x="214775" y="58675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MÉTODOS DE LA CLASE SCANNER</a:t>
            </a:r>
          </a:p>
        </p:txBody>
      </p:sp>
      <p:sp>
        <p:nvSpPr>
          <p:cNvPr id="308" name="Google Shape;308;p39"/>
          <p:cNvSpPr txBox="1"/>
          <p:nvPr/>
        </p:nvSpPr>
        <p:spPr>
          <a:xfrm>
            <a:off x="202800" y="745206"/>
            <a:ext cx="8619924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8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nextLine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Lee una línea completa (una secuencia de caracteres delimitada por un salto de línea) desde la fuente de entrada y devuelve una cadena.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8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nextInt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Lee un entero desde la fuente de entrada y devuelve un valor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8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nextDouble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Lee un número de punto flotante desde la fuente de entrada y devuelve un valor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double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8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nextBoolean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lang="es-419" sz="18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Lee un valor booleano desde la fuente de entrada y devuelve un valor </a:t>
            </a:r>
            <a:r>
              <a:rPr lang="es-419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1270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s-419" sz="1800" b="1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Cierra la fuente de entrada asociada con el objeto Scanner y libera cualquier recurso asociado.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/>
        </p:nvSpPr>
        <p:spPr>
          <a:xfrm>
            <a:off x="511337" y="408514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Métodos de la clase Scanner: </a:t>
            </a:r>
            <a:r>
              <a:rPr lang="es-419" sz="26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¡Ojo!!</a:t>
            </a:r>
            <a:endParaRPr sz="2600" b="1" dirty="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481914" y="1198288"/>
            <a:ext cx="8180172" cy="430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Importante: Al utilizar el método </a:t>
            </a:r>
            <a:r>
              <a:rPr lang="es-419" sz="24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nextInt</a:t>
            </a:r>
            <a:r>
              <a:rPr lang="es-419" sz="24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400" b="1" u="sng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r>
              <a:rPr lang="es-419" sz="24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se consume el </a:t>
            </a:r>
            <a:r>
              <a:rPr lang="es-419" sz="2000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caracter</a:t>
            </a: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de salto de línea, por lo cual es recomendable utilizar el método </a:t>
            </a:r>
            <a:r>
              <a:rPr lang="es-419" sz="24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nextLine</a:t>
            </a:r>
            <a:r>
              <a:rPr lang="es-419" sz="24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s-419" sz="20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inmediatamente</a:t>
            </a:r>
            <a:r>
              <a:rPr lang="es-419" sz="2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después para consumirlo y evitar problemas al querer escanear datos a continuación.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419"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Ello es porque al introducir, por ejemplo, un 5, en realidad se está introduciendo un 15 y un salto de línea (\n). El </a:t>
            </a:r>
            <a:r>
              <a:rPr lang="es-419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nextInt </a:t>
            </a:r>
            <a:r>
              <a:rPr lang="es-419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consume ese salto de línea. Por ello, a la siguiente lectura con scanner, el scanner consume (lee y almacena) ese salto de línea en lugar de consumir el dato ingresado por pantalla, produciendo el falso efecto de que se “salteó” la siguiente lectura.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352168" y="1198288"/>
            <a:ext cx="8439664" cy="1767334"/>
          </a:xfrm>
          <a:prstGeom prst="flowChartAlternateProcess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76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29125-C386-CBFA-1E02-B87E0684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47" y="225779"/>
            <a:ext cx="7958906" cy="699910"/>
          </a:xfrm>
        </p:spPr>
        <p:txBody>
          <a:bodyPr>
            <a:normAutofit fontScale="90000"/>
          </a:bodyPr>
          <a:lstStyle/>
          <a:p>
            <a:r>
              <a:rPr lang="es-AR" sz="2800" b="1" i="0" u="none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Métodos </a:t>
            </a:r>
            <a:r>
              <a:rPr lang="es-AR" sz="3100" b="1" i="0" u="none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r>
              <a:rPr lang="es-AR" sz="2800" b="1" i="0" u="none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 la clase Scanner: Ejemplo</a:t>
            </a:r>
            <a:r>
              <a:rPr lang="es-AR" b="1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br>
              <a:rPr lang="es-AR" sz="2800" b="1" i="0" u="none" strike="noStrike" cap="none" dirty="0">
                <a:solidFill>
                  <a:srgbClr val="EC7932"/>
                </a:solidFill>
                <a:latin typeface="Lato"/>
                <a:ea typeface="Lato"/>
                <a:cs typeface="Lato"/>
                <a:sym typeface="Lato"/>
              </a:rPr>
            </a:br>
            <a:endParaRPr lang="es-AR" b="1" dirty="0">
              <a:solidFill>
                <a:srgbClr val="EC793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D01825-268D-AD84-77CB-943DC8F2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2" y="667265"/>
            <a:ext cx="7958906" cy="43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/>
        </p:nvSpPr>
        <p:spPr>
          <a:xfrm>
            <a:off x="417600" y="246665"/>
            <a:ext cx="651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u="sng" dirty="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LA CLASE JOPTIONPANE</a:t>
            </a:r>
          </a:p>
        </p:txBody>
      </p:sp>
      <p:sp>
        <p:nvSpPr>
          <p:cNvPr id="299" name="Google Shape;299;p38"/>
          <p:cNvSpPr txBox="1"/>
          <p:nvPr/>
        </p:nvSpPr>
        <p:spPr>
          <a:xfrm>
            <a:off x="417600" y="1106622"/>
            <a:ext cx="8308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b="1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Ejemplo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457175" y="1843214"/>
            <a:ext cx="8269225" cy="29773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String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numStr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JOptionPane.showInputDialog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(null,"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Ingrese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US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numero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...");</a:t>
            </a:r>
            <a:endParaRPr lang="es-AR" sz="18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18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Integer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numero = </a:t>
            </a: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Integer.parseInt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numStr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18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System.out</a:t>
            </a:r>
            <a:r>
              <a:rPr lang="es-AR" sz="1800" kern="1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AR" sz="1800" kern="1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println("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numero = " + numero);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AR" sz="18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JOptionPane.showMessageDialog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AR" sz="1800" kern="1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s-AR" sz="1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"El numero ingresado es: " + numero);</a:t>
            </a:r>
          </a:p>
        </p:txBody>
      </p:sp>
      <p:sp>
        <p:nvSpPr>
          <p:cNvPr id="301" name="Google Shape;301;p38"/>
          <p:cNvSpPr txBox="1"/>
          <p:nvPr/>
        </p:nvSpPr>
        <p:spPr>
          <a:xfrm>
            <a:off x="1123286" y="4054912"/>
            <a:ext cx="66886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7845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365" y="0"/>
            <a:ext cx="57495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/>
        </p:nvSpPr>
        <p:spPr>
          <a:xfrm>
            <a:off x="1385325" y="685800"/>
            <a:ext cx="7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398975" y="100800"/>
            <a:ext cx="776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u="sng" dirty="0">
                <a:solidFill>
                  <a:srgbClr val="E76137"/>
                </a:solidFill>
                <a:latin typeface="Lato"/>
                <a:ea typeface="Lato"/>
                <a:cs typeface="Lato"/>
                <a:sym typeface="Lato"/>
              </a:rPr>
              <a:t>Procesos de conversión (Código-Máquina)</a:t>
            </a:r>
            <a:endParaRPr sz="2600" b="1" u="sng" dirty="0">
              <a:solidFill>
                <a:srgbClr val="E7613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0" y="900475"/>
            <a:ext cx="2184212" cy="4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261" y="900475"/>
            <a:ext cx="2305341" cy="4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584" y="927800"/>
            <a:ext cx="2305341" cy="414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41" y="0"/>
            <a:ext cx="62383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33" y="1"/>
            <a:ext cx="5980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3305550" y="2016250"/>
            <a:ext cx="58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031200" y="1824250"/>
            <a:ext cx="598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225" y="373267"/>
            <a:ext cx="7829550" cy="39517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just">
              <a:spcBef>
                <a:spcPts val="75"/>
              </a:spcBef>
            </a:pP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 Basado en C++</a:t>
            </a:r>
          </a:p>
          <a:p>
            <a:pPr marL="9525" algn="just">
              <a:spcBef>
                <a:spcPts val="75"/>
              </a:spcBef>
            </a:pPr>
            <a:endParaRPr lang="es-AR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algn="just">
              <a:spcBef>
                <a:spcPts val="75"/>
              </a:spcBef>
            </a:pP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idea de Gosling era que el lenguaje java </a:t>
            </a:r>
            <a:r>
              <a:rPr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fuera</a:t>
            </a:r>
            <a:r>
              <a:rPr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independiente de la plataforma:</a:t>
            </a:r>
            <a:endParaRPr lang="es-E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algn="ctr">
              <a:spcBef>
                <a:spcPts val="75"/>
              </a:spcBef>
            </a:pPr>
            <a:r>
              <a:rPr lang="es-ES" sz="28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¡ Escríbelo una vez, ejecútalo donde quieras! </a:t>
            </a:r>
          </a:p>
          <a:p>
            <a:pPr marL="9525" algn="just">
              <a:spcBef>
                <a:spcPts val="75"/>
              </a:spcBef>
            </a:pPr>
            <a:endParaRPr lang="es-E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algn="just">
              <a:spcBef>
                <a:spcPts val="75"/>
              </a:spcBef>
            </a:pPr>
            <a:r>
              <a:rPr lang="es-E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Creó un lenguaje independiente del sistema operativo con un entorno de ejecución llamado JVM (máquina virtual de Java).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1467</Words>
  <Application>Microsoft Office PowerPoint</Application>
  <PresentationFormat>Presentación en pantalla (16:9)</PresentationFormat>
  <Paragraphs>201</Paragraphs>
  <Slides>44</Slides>
  <Notes>36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Corbel Light</vt:lpstr>
      <vt:lpstr>Lato</vt:lpstr>
      <vt:lpstr>Arial Black</vt:lpstr>
      <vt:lpstr>Montserrat</vt:lpstr>
      <vt:lpstr>Arial</vt:lpstr>
      <vt:lpstr>Trebuchet MS</vt:lpstr>
      <vt:lpstr>Focus</vt:lpstr>
      <vt:lpstr>Programación II Desarrollo en Java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Bytecode</vt:lpstr>
      <vt:lpstr>Presentación de PowerPoint</vt:lpstr>
      <vt:lpstr>Presentación de PowerPoint</vt:lpstr>
      <vt:lpstr>Presentación de PowerPoint</vt:lpstr>
      <vt:lpstr>Instalación de las herramientas necesarias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Repasemos: Operadores  Lógicos:</vt:lpstr>
      <vt:lpstr>Repasemos la tabla de verdad  de los operadores lógicos</vt:lpstr>
      <vt:lpstr>Repasemos la precedencia de los  operadores</vt:lpstr>
      <vt:lpstr>Presentación de PowerPoint</vt:lpstr>
      <vt:lpstr>OPERADOR  TERNARIO  O CONDICIONAL</vt:lpstr>
      <vt:lpstr>OPERADOR  TERNARIO  O CONDICIONAL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Métodos de la clase Scanner: Ejemplo: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Carolina Archuby</cp:lastModifiedBy>
  <cp:revision>63</cp:revision>
  <dcterms:modified xsi:type="dcterms:W3CDTF">2024-08-17T12:11:15Z</dcterms:modified>
</cp:coreProperties>
</file>